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5"/>
  </p:notesMasterIdLst>
  <p:handoutMasterIdLst>
    <p:handoutMasterId r:id="rId6"/>
  </p:handoutMasterIdLst>
  <p:sldIdLst>
    <p:sldId id="256" r:id="rId2"/>
    <p:sldId id="402" r:id="rId3"/>
    <p:sldId id="401" r:id="rId4"/>
  </p:sldIdLst>
  <p:sldSz cx="12192000" cy="6858000"/>
  <p:notesSz cx="6888163" cy="100203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>
      <p:cViewPr varScale="1">
        <p:scale>
          <a:sx n="105" d="100"/>
          <a:sy n="105" d="100"/>
        </p:scale>
        <p:origin x="-88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C9EACE5-D67B-D01C-6790-C50A865D5A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6"/>
          </a:xfrm>
          <a:prstGeom prst="rect">
            <a:avLst/>
          </a:prstGeom>
        </p:spPr>
        <p:txBody>
          <a:bodyPr vert="horz" lIns="96604" tIns="48302" rIns="96604" bIns="48302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69D0EA8-E652-DDC3-D443-D6F2B73AA6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2756"/>
          </a:xfrm>
          <a:prstGeom prst="rect">
            <a:avLst/>
          </a:prstGeom>
        </p:spPr>
        <p:txBody>
          <a:bodyPr vert="horz" lIns="96604" tIns="48302" rIns="96604" bIns="48302" rtlCol="0"/>
          <a:lstStyle>
            <a:lvl1pPr algn="r">
              <a:defRPr sz="1200"/>
            </a:lvl1pPr>
          </a:lstStyle>
          <a:p>
            <a:fld id="{A3999403-F1A4-4518-98A2-3E5E97402F92}" type="datetimeFigureOut">
              <a:rPr lang="en-ID" smtClean="0"/>
              <a:pPr/>
              <a:t>27/11/2022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25CC697-0468-BE48-AE1F-EC2A7BA330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6604" tIns="48302" rIns="96604" bIns="48302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DEBD3CD-6FF7-07F1-2B38-2D20642132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6604" tIns="48302" rIns="96604" bIns="48302" rtlCol="0" anchor="b"/>
          <a:lstStyle>
            <a:lvl1pPr algn="r">
              <a:defRPr sz="1200"/>
            </a:lvl1pPr>
          </a:lstStyle>
          <a:p>
            <a:fld id="{D1BAE305-F5A7-4C4A-8265-2161C48F6AC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1968074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6"/>
          </a:xfrm>
          <a:prstGeom prst="rect">
            <a:avLst/>
          </a:prstGeom>
        </p:spPr>
        <p:txBody>
          <a:bodyPr vert="horz" lIns="96604" tIns="48302" rIns="96604" bIns="48302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6"/>
          </a:xfrm>
          <a:prstGeom prst="rect">
            <a:avLst/>
          </a:prstGeom>
        </p:spPr>
        <p:txBody>
          <a:bodyPr vert="horz" lIns="96604" tIns="48302" rIns="96604" bIns="48302" rtlCol="0"/>
          <a:lstStyle>
            <a:lvl1pPr algn="r">
              <a:defRPr sz="1200"/>
            </a:lvl1pPr>
          </a:lstStyle>
          <a:p>
            <a:fld id="{D9C5D8FF-AACE-4D72-AF71-CC6EA95DBEF7}" type="datetimeFigureOut">
              <a:rPr lang="en-ID" smtClean="0"/>
              <a:pPr/>
              <a:t>27/11/2022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4" tIns="48302" rIns="96604" bIns="48302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6604" tIns="48302" rIns="96604" bIns="4830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6604" tIns="48302" rIns="96604" bIns="48302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6604" tIns="48302" rIns="96604" bIns="48302" rtlCol="0" anchor="b"/>
          <a:lstStyle>
            <a:lvl1pPr algn="r">
              <a:defRPr sz="1200"/>
            </a:lvl1pPr>
          </a:lstStyle>
          <a:p>
            <a:fld id="{F9EA6278-0E3F-457D-A7F6-A5D10A36E433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28022641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11/27/2022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1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14536037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14536037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0F2A6D0-3858-4A1E-AF7D-E5D343F1FA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9845" y="0"/>
            <a:ext cx="4462809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2055485409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0F2A6D0-3858-4A1E-AF7D-E5D343F1FA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997535" y="1"/>
            <a:ext cx="5194465" cy="26378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3592915648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0F2A6D0-3858-4A1E-AF7D-E5D343F1FA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99184" y="994913"/>
            <a:ext cx="3125755" cy="26123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xmlns="" id="{84881095-6AE6-4C0F-A868-93F5540ECD2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80452" y="3850759"/>
            <a:ext cx="5244487" cy="21637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810713273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0F2A6D0-3858-4A1E-AF7D-E5D343F1FA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363208"/>
            <a:ext cx="12192000" cy="4356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2877038268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0F2A6D0-3858-4A1E-AF7D-E5D343F1FA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3691" y="2971610"/>
            <a:ext cx="2057896" cy="1791243"/>
          </a:xfrm>
          <a:prstGeom prst="roundRect">
            <a:avLst>
              <a:gd name="adj" fmla="val 8410"/>
            </a:avLst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xmlns="" id="{90F2A6D0-3858-4A1E-AF7D-E5D343F1FA9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11529" y="2971610"/>
            <a:ext cx="2057896" cy="1791243"/>
          </a:xfrm>
          <a:prstGeom prst="roundRect">
            <a:avLst>
              <a:gd name="adj" fmla="val 8410"/>
            </a:avLst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xmlns="" id="{90F2A6D0-3858-4A1E-AF7D-E5D343F1FA9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86646" y="2971610"/>
            <a:ext cx="2057896" cy="1791243"/>
          </a:xfrm>
          <a:prstGeom prst="roundRect">
            <a:avLst>
              <a:gd name="adj" fmla="val 8410"/>
            </a:avLst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xmlns="" id="{90F2A6D0-3858-4A1E-AF7D-E5D343F1FA9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043514" y="2971610"/>
            <a:ext cx="2057896" cy="1791243"/>
          </a:xfrm>
          <a:prstGeom prst="roundRect">
            <a:avLst>
              <a:gd name="adj" fmla="val 8410"/>
            </a:avLst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3988474403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0F2A6D0-3858-4A1E-AF7D-E5D343F1FA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30128" y="0"/>
            <a:ext cx="3817548" cy="3080041"/>
          </a:xfrm>
          <a:prstGeom prst="snip2DiagRect">
            <a:avLst>
              <a:gd name="adj1" fmla="val 0"/>
              <a:gd name="adj2" fmla="val 46973"/>
            </a:avLst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xmlns="" id="{84881095-6AE6-4C0F-A868-93F5540ECD2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747676" y="3080041"/>
            <a:ext cx="3444324" cy="3777959"/>
          </a:xfrm>
          <a:prstGeom prst="snip2DiagRect">
            <a:avLst>
              <a:gd name="adj1" fmla="val 0"/>
              <a:gd name="adj2" fmla="val 49852"/>
            </a:avLst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29208942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2810-95E9-44EF-880B-5BDA6F1BFA9F}" type="datetime1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2"/>
            <a:ext cx="609600" cy="4413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0F2A6D0-3858-4A1E-AF7D-E5D343F1FA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42277" y="994912"/>
            <a:ext cx="1970087" cy="38920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xmlns="" id="{84881095-6AE6-4C0F-A868-93F5540ECD2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154562" y="994912"/>
            <a:ext cx="1970087" cy="38920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xmlns="" id="{B71AB5F5-F05D-4687-9D4A-E7F314DFD6D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266847" y="994912"/>
            <a:ext cx="1970087" cy="38920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1781629262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0F2A6D0-3858-4A1E-AF7D-E5D343F1FA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460033" y="0"/>
            <a:ext cx="3958377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184719985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0F2A6D0-3858-4A1E-AF7D-E5D343F1FA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0451" y="3713584"/>
            <a:ext cx="2678288" cy="23380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xmlns="" id="{84881095-6AE6-4C0F-A868-93F5540ECD2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353077" y="1375548"/>
            <a:ext cx="2683950" cy="23380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xmlns="" id="{B71AB5F5-F05D-4687-9D4A-E7F314DFD6D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42689" y="3713584"/>
            <a:ext cx="2666964" cy="23380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xmlns="" id="{D4C7B555-29AE-4A0D-AA09-65069067F59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720977" y="1375549"/>
            <a:ext cx="2678288" cy="23380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248905712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0F2A6D0-3858-4A1E-AF7D-E5D343F1FA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43126" y="1614196"/>
            <a:ext cx="4147332" cy="5243804"/>
          </a:xfrm>
          <a:prstGeom prst="round2Same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3091193550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0F2A6D0-3858-4A1E-AF7D-E5D343F1FA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447454" y="0"/>
            <a:ext cx="5744546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3768576613"/>
      </p:ext>
    </p:extLst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0F2A6D0-3858-4A1E-AF7D-E5D343F1FA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4673988" cy="43952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126872265"/>
      </p:ext>
    </p:extLst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0F2A6D0-3858-4A1E-AF7D-E5D343F1FA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943600" cy="6858000"/>
          </a:xfrm>
          <a:prstGeom prst="flowChartDelay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1473529250"/>
      </p:ext>
    </p:extLst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0F2A6D0-3858-4A1E-AF7D-E5D343F1FA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1970477030"/>
      </p:ext>
    </p:extLst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0F2A6D0-3858-4A1E-AF7D-E5D343F1FA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1101853"/>
            <a:ext cx="4552666" cy="447438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xmlns="" id="{84881095-6AE6-4C0F-A868-93F5540ECD2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876762" y="-836809"/>
            <a:ext cx="2875116" cy="282567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xmlns="" id="{B71AB5F5-F05D-4687-9D4A-E7F314DFD6D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170823" y="4143592"/>
            <a:ext cx="2139784" cy="210299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2912834268"/>
      </p:ext>
    </p:extLst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0F2A6D0-3858-4A1E-AF7D-E5D343F1FA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01689" y="1604865"/>
            <a:ext cx="6979924" cy="29363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315949251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0F2A6D0-3858-4A1E-AF7D-E5D343F1FA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063795" y="0"/>
            <a:ext cx="9116008" cy="6858000"/>
          </a:xfrm>
          <a:prstGeom prst="parallelogram">
            <a:avLst>
              <a:gd name="adj" fmla="val 61852"/>
            </a:avLst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1052521142"/>
      </p:ext>
    </p:extLst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0F2A6D0-3858-4A1E-AF7D-E5D343F1FA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22927" y="2902577"/>
            <a:ext cx="4988316" cy="24525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xmlns="" id="{84881095-6AE6-4C0F-A868-93F5540ECD2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80759" y="2902577"/>
            <a:ext cx="4988316" cy="24525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1270567344"/>
      </p:ext>
    </p:extLst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0F2A6D0-3858-4A1E-AF7D-E5D343F1FA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3617162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xmlns="" id="{84881095-6AE6-4C0F-A868-93F5540ECD2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574833" y="0"/>
            <a:ext cx="3617167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3847193795"/>
      </p:ext>
    </p:extLst>
  </p:cSld>
  <p:clrMapOvr>
    <a:masterClrMapping/>
  </p:clrMapOvr>
  <p:transition spd="slow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xmlns="" id="{7BC83C5B-C8DB-4188-8E41-79DAE15C1DE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44570" y="1177031"/>
            <a:ext cx="2959674" cy="6224836"/>
          </a:xfrm>
          <a:prstGeom prst="roundRect">
            <a:avLst>
              <a:gd name="adj" fmla="val 8539"/>
            </a:avLst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4148444591"/>
      </p:ext>
    </p:extLst>
  </p:cSld>
  <p:clrMapOvr>
    <a:masterClrMapping/>
  </p:clrMapOvr>
  <p:transition spd="slow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xmlns="" id="{7BC83C5B-C8DB-4188-8E41-79DAE15C1DE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233641" y="1731572"/>
            <a:ext cx="2907910" cy="6280314"/>
          </a:xfrm>
          <a:prstGeom prst="roundRect">
            <a:avLst>
              <a:gd name="adj" fmla="val 8539"/>
            </a:avLst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101552319"/>
      </p:ext>
    </p:extLst>
  </p:cSld>
  <p:clrMapOvr>
    <a:masterClrMapping/>
  </p:clrMapOvr>
  <p:transition spd="slow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0F2A6D0-3858-4A1E-AF7D-E5D343F1FA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72250" y="2409825"/>
            <a:ext cx="4171949" cy="22955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3959476691"/>
      </p:ext>
    </p:extLst>
  </p:cSld>
  <p:clrMapOvr>
    <a:masterClrMapping/>
  </p:clrMapOvr>
  <p:transition spd="slow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0F2A6D0-3858-4A1E-AF7D-E5D343F1FA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71213" y="2195105"/>
            <a:ext cx="5448299" cy="34004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135181778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544213AF-26F6-41FA-8D85-E2C5388D6E58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2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544213AF-26F6-41FA-8D85-E2C5388D6E58}" type="datetimeFigureOut">
              <a:rPr lang="en-US" smtClean="0"/>
              <a:pPr/>
              <a:t>11/27/2022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44213AF-26F6-41FA-8D85-E2C5388D6E58}" type="datetimeFigureOut">
              <a:rPr lang="en-US" smtClean="0"/>
              <a:pPr/>
              <a:t>11/27/2022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4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  <p:sldLayoutId id="2147483673" r:id="rId23"/>
    <p:sldLayoutId id="2147483660" r:id="rId24"/>
    <p:sldLayoutId id="2147483661" r:id="rId25"/>
    <p:sldLayoutId id="2147483662" r:id="rId26"/>
    <p:sldLayoutId id="2147483663" r:id="rId27"/>
    <p:sldLayoutId id="2147483664" r:id="rId28"/>
    <p:sldLayoutId id="2147483665" r:id="rId29"/>
    <p:sldLayoutId id="2147483666" r:id="rId30"/>
    <p:sldLayoutId id="2147483667" r:id="rId31"/>
    <p:sldLayoutId id="2147483668" r:id="rId32"/>
    <p:sldLayoutId id="2147483669" r:id="rId33"/>
    <p:sldLayoutId id="2147483670" r:id="rId34"/>
    <p:sldLayoutId id="2147483671" r:id="rId35"/>
    <p:sldLayoutId id="2147483672" r:id="rId36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"/>
          <p:cNvSpPr txBox="1"/>
          <p:nvPr/>
        </p:nvSpPr>
        <p:spPr>
          <a:xfrm>
            <a:off x="3863752" y="1916832"/>
            <a:ext cx="7351200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smtClean="0">
                <a:solidFill>
                  <a:schemeClr val="dk1"/>
                </a:solidFill>
                <a:latin typeface="MS PGothic" pitchFamily="34" charset="-128"/>
                <a:ea typeface="MS PGothic" pitchFamily="34" charset="-128"/>
                <a:cs typeface="Poppins Medium"/>
                <a:sym typeface="Poppins Medium"/>
              </a:rPr>
              <a:t>HASIL PERTEMUAN DENGAN LKPP TERKAIT PERCEPATAN PENGINPUTAN RUP TA. 2023</a:t>
            </a:r>
            <a:endParaRPr dirty="0">
              <a:latin typeface="MS PGothic" pitchFamily="34" charset="-128"/>
              <a:ea typeface="MS PGothic" pitchFamily="34" charset="-128"/>
            </a:endParaRPr>
          </a:p>
        </p:txBody>
      </p:sp>
      <p:pic>
        <p:nvPicPr>
          <p:cNvPr id="14" name="Picture 13" descr="LOGO PEMPRO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7448" y="1772816"/>
            <a:ext cx="1370138" cy="171267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91344" y="188640"/>
            <a:ext cx="11809312" cy="6552728"/>
          </a:xfrm>
          <a:prstGeom prst="rect">
            <a:avLst/>
          </a:prstGeom>
          <a:noFill/>
          <a:ln w="889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9496" y="116632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000" b="1" dirty="0" smtClean="0">
                <a:latin typeface="Arial Narrow" pitchFamily="34" charset="0"/>
              </a:rPr>
              <a:t>HASIL PERTEMUAN DENGAN BAPAK ENO DARI DIREKTORAT PMEP DAN</a:t>
            </a:r>
          </a:p>
          <a:p>
            <a:pPr algn="ctr"/>
            <a:r>
              <a:rPr lang="en-ID" sz="2000" b="1" dirty="0" smtClean="0">
                <a:latin typeface="Arial Narrow" pitchFamily="34" charset="0"/>
              </a:rPr>
              <a:t> BAPAK BAMBANG TIM ITKP LKPP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7368" y="980728"/>
            <a:ext cx="1137726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Tx/>
              <a:buChar char="-"/>
            </a:pPr>
            <a:r>
              <a:rPr lang="en-ID" sz="1400" dirty="0" err="1" smtClean="0">
                <a:latin typeface="Bahnschrift SemiLight Condensed" pitchFamily="34" charset="0"/>
              </a:rPr>
              <a:t>Pengumuman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kegiatan</a:t>
            </a:r>
            <a:r>
              <a:rPr lang="en-ID" sz="1400" dirty="0" smtClean="0">
                <a:latin typeface="Bahnschrift SemiLight Condensed" pitchFamily="34" charset="0"/>
              </a:rPr>
              <a:t> APBD </a:t>
            </a:r>
            <a:r>
              <a:rPr lang="en-ID" sz="1400" dirty="0" err="1" smtClean="0">
                <a:latin typeface="Bahnschrift SemiLight Condensed" pitchFamily="34" charset="0"/>
              </a:rPr>
              <a:t>dapat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diumumkan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apabila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sudah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ada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kesepakatan</a:t>
            </a:r>
            <a:r>
              <a:rPr lang="en-ID" sz="1400" dirty="0" smtClean="0">
                <a:latin typeface="Bahnschrift SemiLight Condensed" pitchFamily="34" charset="0"/>
              </a:rPr>
              <a:t> KUAPPAS </a:t>
            </a:r>
            <a:r>
              <a:rPr lang="en-ID" sz="1400" dirty="0" err="1" smtClean="0">
                <a:latin typeface="Bahnschrift SemiLight Condensed" pitchFamily="34" charset="0"/>
              </a:rPr>
              <a:t>antara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Pemprovsu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dengan</a:t>
            </a:r>
            <a:r>
              <a:rPr lang="en-ID" sz="1400" dirty="0" smtClean="0">
                <a:latin typeface="Bahnschrift SemiLight Condensed" pitchFamily="34" charset="0"/>
              </a:rPr>
              <a:t> DPRD </a:t>
            </a:r>
            <a:r>
              <a:rPr lang="en-ID" sz="1400" dirty="0" err="1" smtClean="0">
                <a:latin typeface="Bahnschrift SemiLight Condensed" pitchFamily="34" charset="0"/>
              </a:rPr>
              <a:t>Provsu</a:t>
            </a:r>
            <a:r>
              <a:rPr lang="en-ID" sz="1400" dirty="0" smtClean="0">
                <a:latin typeface="Bahnschrift SemiLight Condensed" pitchFamily="34" charset="0"/>
              </a:rPr>
              <a:t>.</a:t>
            </a:r>
          </a:p>
          <a:p>
            <a:pPr marL="180975" indent="-180975">
              <a:buFontTx/>
              <a:buChar char="-"/>
            </a:pPr>
            <a:endParaRPr lang="en-ID" sz="1400" dirty="0" smtClean="0">
              <a:latin typeface="Bahnschrift SemiLight Condensed" pitchFamily="34" charset="0"/>
            </a:endParaRPr>
          </a:p>
          <a:p>
            <a:pPr marL="180975" indent="-180975">
              <a:buFontTx/>
              <a:buChar char="-"/>
            </a:pPr>
            <a:r>
              <a:rPr lang="en-ID" sz="1400" dirty="0" err="1" smtClean="0">
                <a:latin typeface="Bahnschrift SemiLight Condensed" pitchFamily="34" charset="0"/>
              </a:rPr>
              <a:t>Terkait</a:t>
            </a:r>
            <a:r>
              <a:rPr lang="en-ID" sz="1400" dirty="0" smtClean="0">
                <a:latin typeface="Bahnschrift SemiLight Condensed" pitchFamily="34" charset="0"/>
              </a:rPr>
              <a:t> yang </a:t>
            </a:r>
            <a:r>
              <a:rPr lang="en-ID" sz="1400" dirty="0" err="1" smtClean="0">
                <a:latin typeface="Bahnschrift SemiLight Condensed" pitchFamily="34" charset="0"/>
              </a:rPr>
              <a:t>diumumkan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pada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aplikasi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SiRUP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yaitu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Belanja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Pengadaan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barang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Jasa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Belanja</a:t>
            </a:r>
            <a:r>
              <a:rPr lang="en-ID" sz="1400" dirty="0" smtClean="0">
                <a:latin typeface="Bahnschrift SemiLight Condensed" pitchFamily="34" charset="0"/>
              </a:rPr>
              <a:t> Modal, </a:t>
            </a:r>
            <a:r>
              <a:rPr lang="en-ID" sz="1400" dirty="0" err="1" smtClean="0">
                <a:latin typeface="Bahnschrift SemiLight Condensed" pitchFamily="34" charset="0"/>
              </a:rPr>
              <a:t>serta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belanja</a:t>
            </a:r>
            <a:r>
              <a:rPr lang="en-ID" sz="1400" dirty="0" smtClean="0">
                <a:latin typeface="Bahnschrift SemiLight Condensed" pitchFamily="34" charset="0"/>
              </a:rPr>
              <a:t> yang </a:t>
            </a:r>
            <a:r>
              <a:rPr lang="en-ID" sz="1400" dirty="0" err="1" smtClean="0">
                <a:latin typeface="Bahnschrift SemiLight Condensed" pitchFamily="34" charset="0"/>
              </a:rPr>
              <a:t>tidak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diumumkan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pada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SiRUP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yaitu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Gaji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Tunjangan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Pegawai</a:t>
            </a:r>
            <a:r>
              <a:rPr lang="en-ID" sz="1400" dirty="0" smtClean="0">
                <a:latin typeface="Bahnschrift SemiLight Condensed" pitchFamily="34" charset="0"/>
              </a:rPr>
              <a:t>.</a:t>
            </a:r>
          </a:p>
          <a:p>
            <a:pPr marL="180975" indent="-180975">
              <a:buFontTx/>
              <a:buChar char="-"/>
            </a:pPr>
            <a:endParaRPr lang="en-ID" sz="1400" dirty="0" smtClean="0">
              <a:latin typeface="Bahnschrift SemiLight Condensed" pitchFamily="34" charset="0"/>
            </a:endParaRPr>
          </a:p>
          <a:p>
            <a:pPr marL="180975" indent="-180975">
              <a:buFontTx/>
              <a:buChar char="-"/>
            </a:pPr>
            <a:r>
              <a:rPr lang="en-ID" sz="1400" dirty="0" err="1" smtClean="0">
                <a:latin typeface="Bahnschrift SemiLight Condensed" pitchFamily="34" charset="0"/>
              </a:rPr>
              <a:t>Untuk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Belanja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Hibah</a:t>
            </a:r>
            <a:r>
              <a:rPr lang="en-ID" sz="1400" dirty="0" smtClean="0">
                <a:latin typeface="Bahnschrift SemiLight Condensed" pitchFamily="34" charset="0"/>
              </a:rPr>
              <a:t>/</a:t>
            </a:r>
            <a:r>
              <a:rPr lang="en-ID" sz="1400" dirty="0" err="1" smtClean="0">
                <a:latin typeface="Bahnschrift SemiLight Condensed" pitchFamily="34" charset="0"/>
              </a:rPr>
              <a:t>Bantuan</a:t>
            </a:r>
            <a:r>
              <a:rPr lang="en-ID" sz="1400" dirty="0" smtClean="0">
                <a:latin typeface="Bahnschrift SemiLight Condensed" pitchFamily="34" charset="0"/>
              </a:rPr>
              <a:t>, </a:t>
            </a:r>
            <a:r>
              <a:rPr lang="en-ID" sz="1400" dirty="0" err="1" smtClean="0">
                <a:latin typeface="Bahnschrift SemiLight Condensed" pitchFamily="34" charset="0"/>
              </a:rPr>
              <a:t>wajib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diinput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jika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bentuknya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adalah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barang</a:t>
            </a:r>
            <a:r>
              <a:rPr lang="en-ID" sz="1400" dirty="0" smtClean="0">
                <a:latin typeface="Bahnschrift SemiLight Condensed" pitchFamily="34" charset="0"/>
              </a:rPr>
              <a:t>, </a:t>
            </a:r>
            <a:r>
              <a:rPr lang="en-ID" sz="1400" dirty="0" err="1" smtClean="0">
                <a:latin typeface="Bahnschrift SemiLight Condensed" pitchFamily="34" charset="0"/>
              </a:rPr>
              <a:t>dan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tidak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wajib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diinput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jika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dalam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bentuk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bantuan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uang</a:t>
            </a:r>
            <a:endParaRPr lang="en-ID" sz="1400" dirty="0" smtClean="0">
              <a:latin typeface="Bahnschrift SemiLight Condensed" pitchFamily="34" charset="0"/>
            </a:endParaRPr>
          </a:p>
          <a:p>
            <a:pPr marL="180975" indent="-180975">
              <a:buFontTx/>
              <a:buChar char="-"/>
            </a:pPr>
            <a:endParaRPr lang="en-ID" sz="1400" dirty="0" smtClean="0">
              <a:latin typeface="Bahnschrift SemiLight Condensed" pitchFamily="34" charset="0"/>
            </a:endParaRPr>
          </a:p>
          <a:p>
            <a:pPr marL="180975" indent="-180975">
              <a:buFontTx/>
              <a:buChar char="-"/>
            </a:pPr>
            <a:r>
              <a:rPr lang="en-ID" sz="1400" dirty="0" err="1" smtClean="0">
                <a:latin typeface="Bahnschrift SemiLight Condensed" pitchFamily="34" charset="0"/>
              </a:rPr>
              <a:t>Dalam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hal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Integrasi</a:t>
            </a:r>
            <a:r>
              <a:rPr lang="en-ID" sz="1400" dirty="0" smtClean="0">
                <a:latin typeface="Bahnschrift SemiLight Condensed" pitchFamily="34" charset="0"/>
              </a:rPr>
              <a:t> SIPD </a:t>
            </a:r>
            <a:r>
              <a:rPr lang="en-ID" sz="1400" dirty="0" err="1" smtClean="0">
                <a:latin typeface="Bahnschrift SemiLight Condensed" pitchFamily="34" charset="0"/>
              </a:rPr>
              <a:t>ke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Aplikasi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SiRUP</a:t>
            </a:r>
            <a:r>
              <a:rPr lang="en-ID" sz="1400" dirty="0" smtClean="0">
                <a:latin typeface="Bahnschrift SemiLight Condensed" pitchFamily="34" charset="0"/>
              </a:rPr>
              <a:t> yang </a:t>
            </a:r>
            <a:r>
              <a:rPr lang="en-ID" sz="1400" dirty="0" err="1" smtClean="0">
                <a:latin typeface="Bahnschrift SemiLight Condensed" pitchFamily="34" charset="0"/>
              </a:rPr>
              <a:t>ditarik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oleh</a:t>
            </a:r>
            <a:r>
              <a:rPr lang="en-ID" sz="1400" dirty="0" smtClean="0">
                <a:latin typeface="Bahnschrift SemiLight Condensed" pitchFamily="34" charset="0"/>
              </a:rPr>
              <a:t> PA/KPA, OPD </a:t>
            </a:r>
            <a:r>
              <a:rPr lang="en-ID" sz="1400" dirty="0" err="1" smtClean="0">
                <a:latin typeface="Bahnschrift SemiLight Condensed" pitchFamily="34" charset="0"/>
              </a:rPr>
              <a:t>dapat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melakukan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penarikan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jika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b="1" dirty="0" smtClean="0">
                <a:latin typeface="Bahnschrift SemiLight Condensed" pitchFamily="34" charset="0"/>
              </a:rPr>
              <a:t>TIM BPKAD </a:t>
            </a:r>
            <a:r>
              <a:rPr lang="en-ID" sz="1400" dirty="0" err="1" smtClean="0">
                <a:latin typeface="Bahnschrift SemiLight Condensed" pitchFamily="34" charset="0"/>
              </a:rPr>
              <a:t>sudah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siap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untuk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proses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integrasi</a:t>
            </a:r>
            <a:r>
              <a:rPr lang="en-ID" sz="1400" dirty="0" smtClean="0">
                <a:latin typeface="Bahnschrift SemiLight Condensed" pitchFamily="34" charset="0"/>
              </a:rPr>
              <a:t>. </a:t>
            </a:r>
          </a:p>
          <a:p>
            <a:pPr marL="180975" indent="-180975">
              <a:buFontTx/>
              <a:buChar char="-"/>
            </a:pPr>
            <a:endParaRPr lang="en-ID" sz="1400" dirty="0" smtClean="0">
              <a:latin typeface="Bahnschrift SemiLight Condensed" pitchFamily="34" charset="0"/>
            </a:endParaRPr>
          </a:p>
          <a:p>
            <a:pPr marL="180975" indent="-180975">
              <a:buFontTx/>
              <a:buChar char="-"/>
            </a:pPr>
            <a:r>
              <a:rPr lang="en-ID" sz="1400" dirty="0" err="1" smtClean="0">
                <a:latin typeface="Bahnschrift SemiLight Condensed" pitchFamily="34" charset="0"/>
              </a:rPr>
              <a:t>Paket</a:t>
            </a:r>
            <a:r>
              <a:rPr lang="en-ID" sz="1400" dirty="0" smtClean="0">
                <a:latin typeface="Bahnschrift SemiLight Condensed" pitchFamily="34" charset="0"/>
              </a:rPr>
              <a:t> yang </a:t>
            </a:r>
            <a:r>
              <a:rPr lang="en-ID" sz="1400" dirty="0" err="1" smtClean="0">
                <a:latin typeface="Bahnschrift SemiLight Condensed" pitchFamily="34" charset="0"/>
              </a:rPr>
              <a:t>sudah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dilakukan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Intergrasi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dengan</a:t>
            </a:r>
            <a:r>
              <a:rPr lang="en-ID" sz="1400" dirty="0" smtClean="0">
                <a:latin typeface="Bahnschrift SemiLight Condensed" pitchFamily="34" charset="0"/>
              </a:rPr>
              <a:t> SIPD </a:t>
            </a:r>
            <a:r>
              <a:rPr lang="en-ID" sz="1400" dirty="0" err="1" smtClean="0">
                <a:latin typeface="Bahnschrift SemiLight Condensed" pitchFamily="34" charset="0"/>
              </a:rPr>
              <a:t>dapat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langsung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diinput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oleh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akun</a:t>
            </a:r>
            <a:r>
              <a:rPr lang="en-ID" sz="1400" dirty="0" smtClean="0">
                <a:latin typeface="Bahnschrift SemiLight Condensed" pitchFamily="34" charset="0"/>
              </a:rPr>
              <a:t> PPK </a:t>
            </a:r>
            <a:r>
              <a:rPr lang="en-ID" sz="1400" dirty="0" err="1" smtClean="0">
                <a:latin typeface="Bahnschrift SemiLight Condensed" pitchFamily="34" charset="0"/>
              </a:rPr>
              <a:t>untuk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dapat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membuat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paket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menentukan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b="1" dirty="0" err="1" smtClean="0">
                <a:latin typeface="Bahnschrift SemiLight Condensed" pitchFamily="34" charset="0"/>
              </a:rPr>
              <a:t>Metode</a:t>
            </a:r>
            <a:r>
              <a:rPr lang="en-ID" sz="1400" b="1" dirty="0" smtClean="0">
                <a:latin typeface="Bahnschrift SemiLight Condensed" pitchFamily="34" charset="0"/>
              </a:rPr>
              <a:t> </a:t>
            </a:r>
            <a:r>
              <a:rPr lang="en-ID" sz="1400" b="1" dirty="0" err="1" smtClean="0">
                <a:latin typeface="Bahnschrift SemiLight Condensed" pitchFamily="34" charset="0"/>
              </a:rPr>
              <a:t>Pengadaan</a:t>
            </a:r>
            <a:r>
              <a:rPr lang="en-ID" sz="1400" b="1" dirty="0" smtClean="0">
                <a:latin typeface="Bahnschrift SemiLight Condensed" pitchFamily="34" charset="0"/>
              </a:rPr>
              <a:t> yang </a:t>
            </a:r>
            <a:r>
              <a:rPr lang="en-ID" sz="1400" b="1" dirty="0" err="1" smtClean="0">
                <a:latin typeface="Bahnschrift SemiLight Condensed" pitchFamily="34" charset="0"/>
              </a:rPr>
              <a:t>akan</a:t>
            </a:r>
            <a:r>
              <a:rPr lang="en-ID" sz="1400" b="1" dirty="0" smtClean="0">
                <a:latin typeface="Bahnschrift SemiLight Condensed" pitchFamily="34" charset="0"/>
              </a:rPr>
              <a:t> </a:t>
            </a:r>
            <a:r>
              <a:rPr lang="en-ID" sz="1400" b="1" dirty="0" err="1" smtClean="0">
                <a:latin typeface="Bahnschrift SemiLight Condensed" pitchFamily="34" charset="0"/>
              </a:rPr>
              <a:t>digunakan</a:t>
            </a:r>
            <a:r>
              <a:rPr lang="en-ID" sz="1400" b="1" dirty="0" smtClean="0">
                <a:latin typeface="Bahnschrift SemiLight Condensed" pitchFamily="34" charset="0"/>
              </a:rPr>
              <a:t>.</a:t>
            </a:r>
            <a:r>
              <a:rPr lang="en-ID" sz="1400" dirty="0" smtClean="0">
                <a:latin typeface="Bahnschrift SemiLight Condensed" pitchFamily="34" charset="0"/>
              </a:rPr>
              <a:t>  </a:t>
            </a:r>
          </a:p>
          <a:p>
            <a:pPr marL="180975" indent="-180975">
              <a:buFontTx/>
              <a:buChar char="-"/>
            </a:pPr>
            <a:endParaRPr lang="en-ID" sz="1400" dirty="0" smtClean="0">
              <a:latin typeface="Bahnschrift SemiLight Condensed" pitchFamily="34" charset="0"/>
            </a:endParaRPr>
          </a:p>
          <a:p>
            <a:pPr marL="180975" indent="-180975">
              <a:buFontTx/>
              <a:buChar char="-"/>
            </a:pPr>
            <a:r>
              <a:rPr lang="en-ID" sz="1400" dirty="0" err="1" smtClean="0">
                <a:latin typeface="Bahnschrift SemiLight Condensed" pitchFamily="34" charset="0"/>
              </a:rPr>
              <a:t>Penginputan</a:t>
            </a:r>
            <a:r>
              <a:rPr lang="en-ID" sz="1400" dirty="0" smtClean="0">
                <a:latin typeface="Bahnschrift SemiLight Condensed" pitchFamily="34" charset="0"/>
              </a:rPr>
              <a:t> Manual </a:t>
            </a:r>
            <a:r>
              <a:rPr lang="en-ID" sz="1400" dirty="0" err="1" smtClean="0">
                <a:latin typeface="Bahnschrift SemiLight Condensed" pitchFamily="34" charset="0"/>
              </a:rPr>
              <a:t>juga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dapat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dilakukan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oleh</a:t>
            </a:r>
            <a:r>
              <a:rPr lang="en-ID" sz="1400" dirty="0" smtClean="0">
                <a:latin typeface="Bahnschrift SemiLight Condensed" pitchFamily="34" charset="0"/>
              </a:rPr>
              <a:t> OPD, </a:t>
            </a:r>
            <a:r>
              <a:rPr lang="en-ID" sz="1400" dirty="0" err="1" smtClean="0">
                <a:latin typeface="Bahnschrift SemiLight Condensed" pitchFamily="34" charset="0"/>
              </a:rPr>
              <a:t>jika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Proses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penarikan</a:t>
            </a:r>
            <a:r>
              <a:rPr lang="en-ID" sz="1400" dirty="0" smtClean="0">
                <a:latin typeface="Bahnschrift SemiLight Condensed" pitchFamily="34" charset="0"/>
              </a:rPr>
              <a:t> SIPD </a:t>
            </a:r>
            <a:r>
              <a:rPr lang="en-ID" sz="1400" dirty="0" err="1" smtClean="0">
                <a:latin typeface="Bahnschrift SemiLight Condensed" pitchFamily="34" charset="0"/>
              </a:rPr>
              <a:t>mengalami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kendala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proses</a:t>
            </a:r>
            <a:r>
              <a:rPr lang="en-ID" sz="1400" dirty="0" smtClean="0">
                <a:latin typeface="Bahnschrift SemiLight Condensed" pitchFamily="34" charset="0"/>
              </a:rPr>
              <a:t> tender </a:t>
            </a:r>
            <a:r>
              <a:rPr lang="en-ID" sz="1400" dirty="0" err="1" smtClean="0">
                <a:latin typeface="Bahnschrift SemiLight Condensed" pitchFamily="34" charset="0"/>
              </a:rPr>
              <a:t>dini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segera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dilakukan</a:t>
            </a:r>
            <a:r>
              <a:rPr lang="en-ID" sz="1400" dirty="0" smtClean="0">
                <a:latin typeface="Bahnschrift SemiLight Condensed" pitchFamily="34" charset="0"/>
              </a:rPr>
              <a:t>. </a:t>
            </a:r>
          </a:p>
          <a:p>
            <a:pPr marL="180975" indent="-180975">
              <a:buFontTx/>
              <a:buChar char="-"/>
            </a:pPr>
            <a:endParaRPr lang="en-ID" sz="1400" dirty="0" smtClean="0">
              <a:latin typeface="Bahnschrift SemiLight Condensed" pitchFamily="34" charset="0"/>
            </a:endParaRPr>
          </a:p>
          <a:p>
            <a:pPr marL="180975" indent="-180975">
              <a:buFontTx/>
              <a:buChar char="-"/>
            </a:pPr>
            <a:r>
              <a:rPr lang="en-ID" sz="1400" dirty="0" err="1" smtClean="0">
                <a:latin typeface="Bahnschrift SemiLight Condensed" pitchFamily="34" charset="0"/>
              </a:rPr>
              <a:t>Jika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Dalam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Proses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Penginputan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Melakukan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cara</a:t>
            </a:r>
            <a:r>
              <a:rPr lang="en-ID" sz="1400" dirty="0" smtClean="0">
                <a:latin typeface="Bahnschrift SemiLight Condensed" pitchFamily="34" charset="0"/>
              </a:rPr>
              <a:t> Manual, </a:t>
            </a:r>
            <a:r>
              <a:rPr lang="en-ID" sz="1400" dirty="0" err="1" smtClean="0">
                <a:latin typeface="Bahnschrift SemiLight Condensed" pitchFamily="34" charset="0"/>
              </a:rPr>
              <a:t>di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sarankan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untuk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tetap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melakukan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Penginputan</a:t>
            </a:r>
            <a:r>
              <a:rPr lang="en-ID" sz="1400" dirty="0" smtClean="0">
                <a:latin typeface="Bahnschrift SemiLight Condensed" pitchFamily="34" charset="0"/>
              </a:rPr>
              <a:t> Manual </a:t>
            </a:r>
            <a:r>
              <a:rPr lang="en-ID" sz="1400" dirty="0" err="1" smtClean="0">
                <a:latin typeface="Bahnschrift SemiLight Condensed" pitchFamily="34" charset="0"/>
              </a:rPr>
              <a:t>dengan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Menginput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juga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secara</a:t>
            </a:r>
            <a:r>
              <a:rPr lang="en-ID" sz="1400" dirty="0" smtClean="0">
                <a:latin typeface="Bahnschrift SemiLight Condensed" pitchFamily="34" charset="0"/>
              </a:rPr>
              <a:t> manual </a:t>
            </a:r>
            <a:r>
              <a:rPr lang="en-ID" sz="1400" dirty="0" err="1" smtClean="0">
                <a:latin typeface="Bahnschrift SemiLight Condensed" pitchFamily="34" charset="0"/>
              </a:rPr>
              <a:t>struktur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anggaran</a:t>
            </a:r>
            <a:r>
              <a:rPr lang="en-ID" sz="1400" dirty="0" smtClean="0">
                <a:latin typeface="Bahnschrift SemiLight Condensed" pitchFamily="34" charset="0"/>
              </a:rPr>
              <a:t> APBD </a:t>
            </a:r>
            <a:r>
              <a:rPr lang="en-ID" sz="1400" dirty="0" err="1" smtClean="0">
                <a:latin typeface="Bahnschrift SemiLight Condensed" pitchFamily="34" charset="0"/>
              </a:rPr>
              <a:t>masing</a:t>
            </a:r>
            <a:r>
              <a:rPr lang="en-ID" sz="1400" dirty="0" smtClean="0">
                <a:latin typeface="Bahnschrift SemiLight Condensed" pitchFamily="34" charset="0"/>
              </a:rPr>
              <a:t> – </a:t>
            </a:r>
            <a:r>
              <a:rPr lang="en-ID" sz="1400" dirty="0" err="1" smtClean="0">
                <a:latin typeface="Bahnschrift SemiLight Condensed" pitchFamily="34" charset="0"/>
              </a:rPr>
              <a:t>masing</a:t>
            </a:r>
            <a:r>
              <a:rPr lang="en-ID" sz="1400" dirty="0" smtClean="0">
                <a:latin typeface="Bahnschrift SemiLight Condensed" pitchFamily="34" charset="0"/>
              </a:rPr>
              <a:t> OPD. </a:t>
            </a:r>
          </a:p>
          <a:p>
            <a:pPr marL="180975" indent="-180975">
              <a:buFontTx/>
              <a:buChar char="-"/>
            </a:pPr>
            <a:endParaRPr lang="en-ID" sz="1400" dirty="0" smtClean="0">
              <a:latin typeface="Bahnschrift SemiLight Condensed" pitchFamily="34" charset="0"/>
            </a:endParaRPr>
          </a:p>
          <a:p>
            <a:pPr marL="180975" indent="-180975">
              <a:buFontTx/>
              <a:buChar char="-"/>
            </a:pPr>
            <a:r>
              <a:rPr lang="en-ID" sz="1400" dirty="0" err="1" smtClean="0">
                <a:latin typeface="Bahnschrift SemiLight Condensed" pitchFamily="34" charset="0"/>
              </a:rPr>
              <a:t>Untuk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Penilaian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dari</a:t>
            </a:r>
            <a:r>
              <a:rPr lang="en-ID" sz="1400" dirty="0" smtClean="0">
                <a:latin typeface="Bahnschrift SemiLight Condensed" pitchFamily="34" charset="0"/>
              </a:rPr>
              <a:t> LKPP </a:t>
            </a:r>
            <a:r>
              <a:rPr lang="en-ID" sz="1400" dirty="0" err="1" smtClean="0">
                <a:latin typeface="Bahnschrift SemiLight Condensed" pitchFamily="34" charset="0"/>
              </a:rPr>
              <a:t>tekait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Penginputan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Pengumuman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SiRUP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untuk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setiap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tahunnya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adalah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maksimal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smtClean="0">
                <a:latin typeface="Bahnschrift SemiLight Condensed" pitchFamily="34" charset="0"/>
              </a:rPr>
              <a:t>31 </a:t>
            </a:r>
            <a:r>
              <a:rPr lang="en-ID" sz="1400" dirty="0" err="1" smtClean="0">
                <a:latin typeface="Bahnschrift SemiLight Condensed" pitchFamily="34" charset="0"/>
              </a:rPr>
              <a:t>Maret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Tahun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Berjalan</a:t>
            </a:r>
            <a:r>
              <a:rPr lang="en-ID" sz="1400" dirty="0" smtClean="0">
                <a:latin typeface="Bahnschrift SemiLight Condensed" pitchFamily="34" charset="0"/>
              </a:rPr>
              <a:t>. 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smtClean="0">
                <a:latin typeface="Bahnschrift SemiLight Condensed" pitchFamily="34" charset="0"/>
              </a:rPr>
              <a:t>Serta </a:t>
            </a:r>
            <a:r>
              <a:rPr lang="en-ID" sz="1400" dirty="0" err="1" smtClean="0">
                <a:latin typeface="Bahnschrift SemiLight Condensed" pitchFamily="34" charset="0"/>
              </a:rPr>
              <a:t>Untuk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Penilaiaan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dari</a:t>
            </a:r>
            <a:r>
              <a:rPr lang="en-ID" sz="1400" dirty="0" smtClean="0">
                <a:latin typeface="Bahnschrift SemiLight Condensed" pitchFamily="34" charset="0"/>
              </a:rPr>
              <a:t> LKPP </a:t>
            </a:r>
            <a:r>
              <a:rPr lang="en-ID" sz="1400" dirty="0" err="1" smtClean="0">
                <a:latin typeface="Bahnschrift SemiLight Condensed" pitchFamily="34" charset="0"/>
              </a:rPr>
              <a:t>terkait</a:t>
            </a:r>
            <a:r>
              <a:rPr lang="en-ID" sz="1400" dirty="0" smtClean="0">
                <a:latin typeface="Bahnschrift SemiLight Condensed" pitchFamily="34" charset="0"/>
              </a:rPr>
              <a:t> E-Tendering, E- </a:t>
            </a:r>
            <a:r>
              <a:rPr lang="en-ID" sz="1400" dirty="0" err="1" smtClean="0">
                <a:latin typeface="Bahnschrift SemiLight Condensed" pitchFamily="34" charset="0"/>
              </a:rPr>
              <a:t>Nontendering</a:t>
            </a:r>
            <a:r>
              <a:rPr lang="en-ID" sz="1400" dirty="0" smtClean="0">
                <a:latin typeface="Bahnschrift SemiLight Condensed" pitchFamily="34" charset="0"/>
              </a:rPr>
              <a:t>, E-Purchasing </a:t>
            </a:r>
            <a:r>
              <a:rPr lang="en-ID" sz="1400" dirty="0" err="1" smtClean="0">
                <a:latin typeface="Bahnschrift SemiLight Condensed" pitchFamily="34" charset="0"/>
              </a:rPr>
              <a:t>dilakukan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maksimal</a:t>
            </a:r>
            <a:r>
              <a:rPr lang="en-ID" sz="1400" dirty="0" smtClean="0">
                <a:latin typeface="Bahnschrift SemiLight Condensed" pitchFamily="34" charset="0"/>
              </a:rPr>
              <a:t> 31 </a:t>
            </a:r>
            <a:r>
              <a:rPr lang="en-ID" sz="1400" dirty="0" err="1" smtClean="0">
                <a:latin typeface="Bahnschrift SemiLight Condensed" pitchFamily="34" charset="0"/>
              </a:rPr>
              <a:t>Januari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untuk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penilaiaan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tahun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berikutnya</a:t>
            </a:r>
            <a:r>
              <a:rPr lang="en-ID" sz="1400" dirty="0" smtClean="0">
                <a:latin typeface="Bahnschrift SemiLight Condensed" pitchFamily="34" charset="0"/>
              </a:rPr>
              <a:t>. </a:t>
            </a:r>
          </a:p>
          <a:p>
            <a:pPr marL="180975" indent="-180975">
              <a:buFontTx/>
              <a:buChar char="-"/>
            </a:pPr>
            <a:endParaRPr lang="en-ID" sz="1400" dirty="0" smtClean="0">
              <a:latin typeface="Bahnschrift SemiLight Condensed" pitchFamily="34" charset="0"/>
            </a:endParaRPr>
          </a:p>
          <a:p>
            <a:pPr marL="180975" indent="-180975">
              <a:buFontTx/>
              <a:buChar char="-"/>
            </a:pPr>
            <a:r>
              <a:rPr lang="en-ID" sz="1400" dirty="0" err="1" smtClean="0">
                <a:latin typeface="Bahnschrift SemiLight Condensed" pitchFamily="34" charset="0"/>
              </a:rPr>
              <a:t>Petugas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Penginputan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SiRUP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di</a:t>
            </a:r>
            <a:r>
              <a:rPr lang="en-ID" sz="1400" dirty="0" smtClean="0">
                <a:latin typeface="Bahnschrift SemiLight Condensed" pitchFamily="34" charset="0"/>
              </a:rPr>
              <a:t> OPD </a:t>
            </a:r>
            <a:r>
              <a:rPr lang="en-ID" sz="1400" dirty="0" err="1" smtClean="0">
                <a:latin typeface="Bahnschrift SemiLight Condensed" pitchFamily="34" charset="0"/>
              </a:rPr>
              <a:t>disarankan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adalah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Pegawai</a:t>
            </a:r>
            <a:r>
              <a:rPr lang="en-ID" sz="1400" dirty="0" smtClean="0">
                <a:latin typeface="Bahnschrift SemiLight Condensed" pitchFamily="34" charset="0"/>
              </a:rPr>
              <a:t> yang </a:t>
            </a:r>
            <a:r>
              <a:rPr lang="en-ID" sz="1400" dirty="0" err="1" smtClean="0">
                <a:latin typeface="Bahnschrift SemiLight Condensed" pitchFamily="34" charset="0"/>
              </a:rPr>
              <a:t>paham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dalam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proses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penginputan</a:t>
            </a:r>
            <a:r>
              <a:rPr lang="en-ID" sz="1400" dirty="0" smtClean="0">
                <a:latin typeface="Bahnschrift SemiLight Condensed" pitchFamily="34" charset="0"/>
              </a:rPr>
              <a:t> DPA, </a:t>
            </a:r>
            <a:r>
              <a:rPr lang="en-ID" sz="1400" dirty="0" err="1" smtClean="0">
                <a:latin typeface="Bahnschrift SemiLight Condensed" pitchFamily="34" charset="0"/>
              </a:rPr>
              <a:t>sehingga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proses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penginputan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di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SiRUP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tidak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terjadi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kendala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seperti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tahun</a:t>
            </a:r>
            <a:r>
              <a:rPr lang="en-ID" sz="1400" dirty="0" smtClean="0">
                <a:latin typeface="Bahnschrift SemiLight Condensed" pitchFamily="34" charset="0"/>
              </a:rPr>
              <a:t>- </a:t>
            </a:r>
            <a:r>
              <a:rPr lang="en-ID" sz="1400" dirty="0" err="1" smtClean="0">
                <a:latin typeface="Bahnschrift SemiLight Condensed" pitchFamily="34" charset="0"/>
              </a:rPr>
              <a:t>tahuan</a:t>
            </a:r>
            <a:r>
              <a:rPr lang="en-ID" sz="1400" dirty="0" smtClean="0">
                <a:latin typeface="Bahnschrift SemiLight Condensed" pitchFamily="34" charset="0"/>
              </a:rPr>
              <a:t> </a:t>
            </a:r>
            <a:r>
              <a:rPr lang="en-ID" sz="1400" dirty="0" err="1" smtClean="0">
                <a:latin typeface="Bahnschrift SemiLight Condensed" pitchFamily="34" charset="0"/>
              </a:rPr>
              <a:t>sebelumnya</a:t>
            </a:r>
            <a:r>
              <a:rPr lang="en-ID" sz="1400" dirty="0" smtClean="0">
                <a:latin typeface="Bahnschrift SemiLight Condensed" pitchFamily="34" charset="0"/>
              </a:rPr>
              <a:t>. </a:t>
            </a:r>
            <a:endParaRPr lang="en-ID" sz="1400" dirty="0" smtClean="0">
              <a:latin typeface="Bahnschrift SemiLight Condensed" pitchFamily="34" charset="0"/>
            </a:endParaRPr>
          </a:p>
          <a:p>
            <a:pPr marL="180975" indent="-180975">
              <a:buFontTx/>
              <a:buChar char="-"/>
            </a:pPr>
            <a:endParaRPr lang="en-ID" dirty="0" smtClean="0">
              <a:latin typeface="Bahnschrift SemiLight Condensed" pitchFamily="34" charset="0"/>
            </a:endParaRPr>
          </a:p>
          <a:p>
            <a:pPr marL="180975" indent="-180975">
              <a:buFontTx/>
              <a:buChar char="-"/>
            </a:pPr>
            <a:endParaRPr lang="en-ID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E2ACFED-7BA4-4D8E-809C-7F583C3F0FCF}"/>
              </a:ext>
            </a:extLst>
          </p:cNvPr>
          <p:cNvSpPr txBox="1"/>
          <p:nvPr/>
        </p:nvSpPr>
        <p:spPr>
          <a:xfrm>
            <a:off x="1847528" y="4653136"/>
            <a:ext cx="6753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D" sz="6600" b="1" dirty="0" err="1">
                <a:latin typeface="Niagara Solid" pitchFamily="82" charset="0"/>
                <a:ea typeface="Open Sans SemiBold" panose="020B0706030804020204" pitchFamily="34" charset="0"/>
                <a:cs typeface="Poppins Medium" panose="00000600000000000000" pitchFamily="2" charset="0"/>
              </a:rPr>
              <a:t>Terima</a:t>
            </a:r>
            <a:r>
              <a:rPr lang="en-ID" sz="6600" b="1" dirty="0">
                <a:latin typeface="Niagara Solid" pitchFamily="82" charset="0"/>
                <a:ea typeface="Open Sans SemiBold" panose="020B0706030804020204" pitchFamily="34" charset="0"/>
                <a:cs typeface="Poppins Medium" panose="00000600000000000000" pitchFamily="2" charset="0"/>
              </a:rPr>
              <a:t> Kasih</a:t>
            </a:r>
          </a:p>
        </p:txBody>
      </p:sp>
      <p:pic>
        <p:nvPicPr>
          <p:cNvPr id="14" name="Picture 13" descr="LOGO PEMPRO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672" y="1340768"/>
            <a:ext cx="2304255" cy="288032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191344" y="188640"/>
            <a:ext cx="11809312" cy="6552728"/>
          </a:xfrm>
          <a:prstGeom prst="rect">
            <a:avLst/>
          </a:prstGeom>
          <a:noFill/>
          <a:ln w="889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ADAEE3C-031D-3283-24BD-B12A0B9BCAA8}"/>
              </a:ext>
            </a:extLst>
          </p:cNvPr>
          <p:cNvSpPr txBox="1"/>
          <p:nvPr/>
        </p:nvSpPr>
        <p:spPr>
          <a:xfrm>
            <a:off x="6960096" y="908720"/>
            <a:ext cx="57606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>
                <a:solidFill>
                  <a:schemeClr val="accent4">
                    <a:lumMod val="75000"/>
                  </a:schemeClr>
                </a:solidFill>
                <a:latin typeface="Segoe MDL2 Assets" pitchFamily="18" charset="0"/>
              </a:rPr>
              <a:t>PENGADAAN</a:t>
            </a:r>
            <a:r>
              <a:rPr lang="id-ID" sz="2800" b="1" dirty="0">
                <a:solidFill>
                  <a:srgbClr val="FFFF00"/>
                </a:solidFill>
                <a:latin typeface="Segoe MDL2 Assets" pitchFamily="18" charset="0"/>
              </a:rPr>
              <a:t> </a:t>
            </a:r>
            <a:r>
              <a:rPr lang="id-ID" sz="2800" b="1" dirty="0">
                <a:solidFill>
                  <a:srgbClr val="FF0000"/>
                </a:solidFill>
                <a:latin typeface="Segoe MDL2 Assets" pitchFamily="18" charset="0"/>
              </a:rPr>
              <a:t>HEBAT</a:t>
            </a:r>
          </a:p>
          <a:p>
            <a:r>
              <a:rPr lang="id-ID" sz="2800" b="1" dirty="0">
                <a:solidFill>
                  <a:srgbClr val="FF0000"/>
                </a:solidFill>
                <a:latin typeface="Segoe MDL2 Assets" pitchFamily="18" charset="0"/>
              </a:rPr>
              <a:t>H</a:t>
            </a:r>
            <a:r>
              <a:rPr lang="id-ID" sz="2800" b="1" dirty="0">
                <a:solidFill>
                  <a:srgbClr val="00B0F0"/>
                </a:solidFill>
                <a:latin typeface="Segoe MDL2 Assets" pitchFamily="18" charset="0"/>
              </a:rPr>
              <a:t>arus</a:t>
            </a:r>
          </a:p>
          <a:p>
            <a:r>
              <a:rPr lang="id-ID" sz="2800" b="1" dirty="0">
                <a:solidFill>
                  <a:srgbClr val="FF0000"/>
                </a:solidFill>
                <a:latin typeface="Segoe MDL2 Assets" pitchFamily="18" charset="0"/>
              </a:rPr>
              <a:t>E</a:t>
            </a:r>
            <a:r>
              <a:rPr lang="id-ID" sz="2800" b="1" dirty="0">
                <a:solidFill>
                  <a:srgbClr val="00B0F0"/>
                </a:solidFill>
                <a:latin typeface="Segoe MDL2 Assets" pitchFamily="18" charset="0"/>
              </a:rPr>
              <a:t>fektif dan efisien</a:t>
            </a:r>
          </a:p>
          <a:p>
            <a:r>
              <a:rPr lang="id-ID" sz="2800" b="1" dirty="0">
                <a:solidFill>
                  <a:srgbClr val="FF0000"/>
                </a:solidFill>
                <a:latin typeface="Segoe MDL2 Assets" pitchFamily="18" charset="0"/>
              </a:rPr>
              <a:t>B</a:t>
            </a:r>
            <a:r>
              <a:rPr lang="id-ID" sz="2800" b="1" dirty="0">
                <a:solidFill>
                  <a:srgbClr val="00B0F0"/>
                </a:solidFill>
                <a:latin typeface="Segoe MDL2 Assets" pitchFamily="18" charset="0"/>
              </a:rPr>
              <a:t>ersaing</a:t>
            </a:r>
          </a:p>
          <a:p>
            <a:r>
              <a:rPr lang="id-ID" sz="2800" b="1" dirty="0">
                <a:solidFill>
                  <a:srgbClr val="FF0000"/>
                </a:solidFill>
                <a:latin typeface="Segoe MDL2 Assets" pitchFamily="18" charset="0"/>
              </a:rPr>
              <a:t>A</a:t>
            </a:r>
            <a:r>
              <a:rPr lang="id-ID" sz="2800" b="1" dirty="0">
                <a:solidFill>
                  <a:srgbClr val="00B0F0"/>
                </a:solidFill>
                <a:latin typeface="Segoe MDL2 Assets" pitchFamily="18" charset="0"/>
              </a:rPr>
              <a:t>dil dan Akuntabel</a:t>
            </a:r>
          </a:p>
          <a:p>
            <a:r>
              <a:rPr lang="id-ID" sz="2800" b="1" dirty="0">
                <a:solidFill>
                  <a:srgbClr val="FF0000"/>
                </a:solidFill>
                <a:latin typeface="Segoe MDL2 Assets" pitchFamily="18" charset="0"/>
              </a:rPr>
              <a:t>T</a:t>
            </a:r>
            <a:r>
              <a:rPr lang="id-ID" sz="2800" b="1" dirty="0">
                <a:solidFill>
                  <a:srgbClr val="00B0F0"/>
                </a:solidFill>
                <a:latin typeface="Segoe MDL2 Assets" pitchFamily="18" charset="0"/>
              </a:rPr>
              <a:t>erbuka dan transparan</a:t>
            </a:r>
            <a:endParaRPr lang="en-ID" sz="2800" b="1" dirty="0">
              <a:solidFill>
                <a:srgbClr val="00B0F0"/>
              </a:solidFill>
              <a:latin typeface="Segoe MDL2 Assets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11853EA4-3180-BD21-3A08-6BDA496FEA2F}"/>
              </a:ext>
            </a:extLst>
          </p:cNvPr>
          <p:cNvSpPr txBox="1"/>
          <p:nvPr/>
        </p:nvSpPr>
        <p:spPr>
          <a:xfrm>
            <a:off x="2063552" y="429309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2400" b="1" i="1" dirty="0">
                <a:latin typeface="Bahnschrift" pitchFamily="34" charset="0"/>
                <a:ea typeface="Open Sans SemiBold" panose="020B0706030804020204" pitchFamily="34" charset="0"/>
                <a:cs typeface="Poppins Medium" panose="00000600000000000000" pitchFamily="2" charset="0"/>
              </a:rPr>
              <a:t>#PENGADAANHEBATSUMUTBERMARTABAT</a:t>
            </a:r>
            <a:endParaRPr lang="en-ID" sz="2400" b="1" i="1" dirty="0">
              <a:latin typeface="Bahnschrift" pitchFamily="34" charset="0"/>
              <a:ea typeface="Open Sans SemiBold" panose="020B0706030804020204" pitchFamily="34" charset="0"/>
              <a:cs typeface="Poppins Medium" panose="00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42585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1624</TotalTime>
  <Words>275</Words>
  <Application>Microsoft Office PowerPoint</Application>
  <PresentationFormat>Custom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LPSE</cp:lastModifiedBy>
  <cp:revision>124</cp:revision>
  <cp:lastPrinted>2022-06-02T08:16:15Z</cp:lastPrinted>
  <dcterms:modified xsi:type="dcterms:W3CDTF">2022-11-27T08:30:58Z</dcterms:modified>
</cp:coreProperties>
</file>